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2" r:id="rId4"/>
    <p:sldId id="263" r:id="rId5"/>
    <p:sldId id="258" r:id="rId6"/>
    <p:sldId id="259" r:id="rId7"/>
    <p:sldId id="261" r:id="rId8"/>
    <p:sldId id="260" r:id="rId9"/>
    <p:sldId id="279" r:id="rId10"/>
    <p:sldId id="264" r:id="rId11"/>
    <p:sldId id="265" r:id="rId12"/>
    <p:sldId id="266" r:id="rId13"/>
    <p:sldId id="27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8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B8762-0703-4BEE-92CA-7DFC3A2BEFD2}" type="datetimeFigureOut">
              <a:rPr lang="uk-UA" smtClean="0"/>
              <a:pPr/>
              <a:t>26.01.2017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60B01-DAF4-4E9E-894B-D952909C048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0B01-DAF4-4E9E-894B-D952909C048A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60B01-DAF4-4E9E-894B-D952909C048A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5429288"/>
          </a:xfrm>
        </p:spPr>
        <p:txBody>
          <a:bodyPr>
            <a:noAutofit/>
          </a:bodyPr>
          <a:lstStyle/>
          <a:p>
            <a:r>
              <a:rPr lang="uk-UA" sz="3800" dirty="0" smtClean="0">
                <a:latin typeface="Times New Roman" pitchFamily="18" charset="0"/>
                <a:cs typeface="Times New Roman" pitchFamily="18" charset="0"/>
              </a:rPr>
              <a:t>Матеріальні цінності, </a:t>
            </a:r>
            <a:br>
              <a:rPr lang="uk-UA" sz="3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800" dirty="0" smtClean="0">
                <a:latin typeface="Times New Roman" pitchFamily="18" charset="0"/>
                <a:cs typeface="Times New Roman" pitchFamily="18" charset="0"/>
              </a:rPr>
              <a:t>що придбані за кошти Київської міської державної адміністрації, Шевченківської районної в місті Києві державної адміністрації, управління освіти та за сприяння депутата Київради Антонової О.Ю. </a:t>
            </a:r>
            <a:br>
              <a:rPr lang="uk-UA" sz="3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800" dirty="0" smtClean="0">
                <a:latin typeface="Times New Roman" pitchFamily="18" charset="0"/>
                <a:cs typeface="Times New Roman" pitchFamily="18" charset="0"/>
              </a:rPr>
              <a:t>для спеціалізованої школи </a:t>
            </a:r>
            <a:br>
              <a:rPr lang="uk-UA" sz="3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800" dirty="0" smtClean="0">
                <a:latin typeface="Times New Roman" pitchFamily="18" charset="0"/>
                <a:cs typeface="Times New Roman" pitchFamily="18" charset="0"/>
              </a:rPr>
              <a:t>І-ІІІ ступенів №102 </a:t>
            </a:r>
            <a:br>
              <a:rPr lang="uk-UA" sz="3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800" dirty="0" smtClean="0">
                <a:latin typeface="Times New Roman" pitchFamily="18" charset="0"/>
                <a:cs typeface="Times New Roman" pitchFamily="18" charset="0"/>
              </a:rPr>
              <a:t>у 2016 році</a:t>
            </a:r>
            <a:endParaRPr lang="uk-UA" sz="3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Мультимедійний комплекс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Рабочий стол\Новая папка (2)\100_7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285992"/>
            <a:ext cx="4096512" cy="3072384"/>
          </a:xfrm>
          <a:prstGeom prst="rect">
            <a:avLst/>
          </a:prstGeom>
          <a:noFill/>
        </p:spPr>
      </p:pic>
      <p:pic>
        <p:nvPicPr>
          <p:cNvPr id="6148" name="Picture 4" descr="D:\Рабочий стол\Новая папка (2)\100_7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85992"/>
            <a:ext cx="4096512" cy="3072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Карти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Рабочий стол\Новая папка (2)\100_7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9"/>
            <a:ext cx="3277210" cy="2457907"/>
          </a:xfrm>
          <a:prstGeom prst="rect">
            <a:avLst/>
          </a:prstGeom>
          <a:noFill/>
        </p:spPr>
      </p:pic>
      <p:pic>
        <p:nvPicPr>
          <p:cNvPr id="7171" name="Picture 3" descr="D:\Рабочий стол\Новая папка (2)\100_7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3277210" cy="2457907"/>
          </a:xfrm>
          <a:prstGeom prst="rect">
            <a:avLst/>
          </a:prstGeom>
          <a:noFill/>
        </p:spPr>
      </p:pic>
      <p:pic>
        <p:nvPicPr>
          <p:cNvPr id="7172" name="Picture 4" descr="D:\Рабочий стол\Новая папка (2)\100_7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143380"/>
            <a:ext cx="3277210" cy="2457907"/>
          </a:xfrm>
          <a:prstGeom prst="rect">
            <a:avLst/>
          </a:prstGeom>
          <a:noFill/>
        </p:spPr>
      </p:pic>
      <p:pic>
        <p:nvPicPr>
          <p:cNvPr id="7173" name="Picture 5" descr="D:\Рабочий стол\Новая папка (2)\100_7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143380"/>
            <a:ext cx="3277210" cy="2457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Туристичне спорядження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Рабочий стол\Новая папка (2)\100_7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929066"/>
            <a:ext cx="3584448" cy="2688336"/>
          </a:xfrm>
          <a:prstGeom prst="rect">
            <a:avLst/>
          </a:prstGeom>
          <a:noFill/>
        </p:spPr>
      </p:pic>
      <p:pic>
        <p:nvPicPr>
          <p:cNvPr id="8195" name="Picture 3" descr="D:\Рабочий стол\Новая папка (2)\100_7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929066"/>
            <a:ext cx="3584448" cy="2688336"/>
          </a:xfrm>
          <a:prstGeom prst="rect">
            <a:avLst/>
          </a:prstGeom>
          <a:noFill/>
        </p:spPr>
      </p:pic>
      <p:pic>
        <p:nvPicPr>
          <p:cNvPr id="8196" name="Picture 4" descr="D:\Рабочий стол\Новая папка (2)\100_79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357298"/>
            <a:ext cx="3072384" cy="2304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00025"/>
            <a:ext cx="45720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Миючі засоби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000240"/>
            <a:ext cx="4171188" cy="31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 descr="D:\Рабочий стол\Новая папка (2)\100_7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14620"/>
            <a:ext cx="4096512" cy="3072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Учнівські столи і стільці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Рабочий стол\Новая папка (2)\100_7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286124"/>
            <a:ext cx="3584448" cy="2688336"/>
          </a:xfrm>
          <a:prstGeom prst="rect">
            <a:avLst/>
          </a:prstGeom>
          <a:noFill/>
        </p:spPr>
      </p:pic>
      <p:pic>
        <p:nvPicPr>
          <p:cNvPr id="10243" name="Picture 3" descr="D:\Рабочий стол\Новая папка (2)\100_7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00240"/>
            <a:ext cx="3584448" cy="2688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Вогнегасники та пожежні рукави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6624828" cy="496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Кнопка тривожного сповіщення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Рабочий стол\Новая папка (2)\100_7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000240"/>
            <a:ext cx="4608576" cy="3456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Камери спостереження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D:\Рабочий стол\Новая папка (2)\100_7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3789274" cy="2841955"/>
          </a:xfrm>
          <a:prstGeom prst="rect">
            <a:avLst/>
          </a:prstGeom>
          <a:noFill/>
        </p:spPr>
      </p:pic>
      <p:pic>
        <p:nvPicPr>
          <p:cNvPr id="13315" name="Picture 3" descr="D:\Рабочий стол\Новая папка (2)\100_7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496"/>
            <a:ext cx="3789274" cy="2841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Медикаменти, тонометри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D:\Рабочий стол\Новая папка (2)\100_7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857363"/>
            <a:ext cx="3964090" cy="2973962"/>
          </a:xfrm>
          <a:prstGeom prst="rect">
            <a:avLst/>
          </a:prstGeom>
          <a:noFill/>
        </p:spPr>
      </p:pic>
      <p:pic>
        <p:nvPicPr>
          <p:cNvPr id="4098" name="Picture 2" descr="D:\Рабочий стол\Новая папка\справк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643182"/>
            <a:ext cx="4096512" cy="3072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214290"/>
          <a:ext cx="8215370" cy="5710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66"/>
                <a:gridCol w="3614734"/>
                <a:gridCol w="1314488"/>
                <a:gridCol w="2786082"/>
              </a:tblGrid>
              <a:tr h="42862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Кількість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Розмір (для ремонтних робіт кошторисна вартість)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0611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Комп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’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ютери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93 500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392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Намети туристичні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65 000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392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Мультимедійний комплекс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128 </a:t>
                      </a:r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392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Холодильник </a:t>
                      </a:r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“Атлант”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11 132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681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Медикаменти,  </a:t>
                      </a:r>
                      <a:r>
                        <a:rPr kumimoji="0" lang="uk-UA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перев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’</a:t>
                      </a:r>
                      <a:r>
                        <a:rPr kumimoji="0" lang="uk-UA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язочні</a:t>
                      </a:r>
                      <a:r>
                        <a:rPr kumimoji="0" lang="uk-UA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матеріали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5 287,25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392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Класні журнали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840,20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392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Господарчі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товари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3 795,48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1490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Халати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813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5783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Миючі засоби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4 737,90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7693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 учнівські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9 726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9603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Учнівські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столи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7 347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7692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Учнівські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стільці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7 710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3277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Тонометри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1 127,40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3749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Література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25 764,81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7713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Спортивно-туристичне спорядження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139 000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Папір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D:\Рабочий стол\Новая папка (2)\100_7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214554"/>
            <a:ext cx="4608576" cy="3456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Навісна стеля, енергозберігаючі лампи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D:\Рабочий стол\Новая папка\20170122_123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45976" y="2774812"/>
            <a:ext cx="4194048" cy="2359152"/>
          </a:xfrm>
          <a:prstGeom prst="rect">
            <a:avLst/>
          </a:prstGeom>
          <a:noFill/>
        </p:spPr>
      </p:pic>
      <p:pic>
        <p:nvPicPr>
          <p:cNvPr id="16387" name="Picture 3" descr="D:\Рабочий стол\Новая папка\20170122_123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69064" y="2774812"/>
            <a:ext cx="4194048" cy="2359152"/>
          </a:xfrm>
          <a:prstGeom prst="rect">
            <a:avLst/>
          </a:prstGeom>
          <a:noFill/>
        </p:spPr>
      </p:pic>
      <p:pic>
        <p:nvPicPr>
          <p:cNvPr id="16388" name="Picture 4" descr="D:\Рабочий стол\Новая папка\20170122_123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511544" y="2774812"/>
            <a:ext cx="4194048" cy="2359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214554"/>
            <a:ext cx="4171188" cy="31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14554"/>
            <a:ext cx="4171188" cy="31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Навісна стеля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(перший, другий поверх)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Адміністрація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батьківський комітет, педагогічний та учнівський колектив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школи висловлюють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щиру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подяку за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розуміння і дбайливе ставлення до сучасних потреб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школи Київській міській державній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адміністрації, депутату Київради Антоновій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О.Ю., Шевченківській районній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місті Києві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державній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адміністрації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районному управлінню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освіти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 матеріальну допомогу та підтримку навчального закладу. Завдяки конструктивному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приянню влади сміливо крокуємо до нових освітніх горизонтів.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87740" cy="644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214294"/>
          <a:ext cx="8158162" cy="6029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725"/>
                <a:gridCol w="3583356"/>
                <a:gridCol w="1135893"/>
                <a:gridCol w="2943188"/>
              </a:tblGrid>
              <a:tr h="5000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Кількість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Розмір (для ремонтних робіт кошторисна вартість)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Карти географічні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5 260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28604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Спортивний інвентар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23 150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Глобуси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3 157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2424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Хімреактиви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1 624,5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Лампи енергозберігаючі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300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16 119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Придбання вогнегасників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4 006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Придбання пожежних рукавів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Контейнер для сміття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6 370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Водонагрівач (125 л)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6 300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Пожежні </a:t>
                      </a:r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шафи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Папір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70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6 300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835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Навісна стеля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200 000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1079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Встановлення кнопки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тривожного</a:t>
                      </a:r>
                      <a:r>
                        <a:rPr lang="uk-UA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сповіщення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4078"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Комплект відео спостереження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 шт.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25 000</a:t>
                      </a:r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4078">
                <a:tc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 загальну суму: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800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861 гривня</a:t>
                      </a:r>
                      <a:endParaRPr lang="uk-UA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Спортивний інвентар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Рабочий стол\Новая папка (2)\100_7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143116"/>
            <a:ext cx="3584448" cy="2688336"/>
          </a:xfrm>
          <a:prstGeom prst="rect">
            <a:avLst/>
          </a:prstGeom>
          <a:noFill/>
        </p:spPr>
      </p:pic>
      <p:pic>
        <p:nvPicPr>
          <p:cNvPr id="2051" name="Picture 3" descr="D:\Рабочий стол\Новая папка (2)\100_7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643182"/>
            <a:ext cx="3584448" cy="2688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Водонагрівач (125 л)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000240"/>
            <a:ext cx="61341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Холодильник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“Атлант”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571612"/>
            <a:ext cx="3680460" cy="490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Глобуси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Рабочий стол\Новая папка (2)\100_7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28802"/>
            <a:ext cx="3584448" cy="2688336"/>
          </a:xfrm>
          <a:prstGeom prst="rect">
            <a:avLst/>
          </a:prstGeom>
          <a:noFill/>
        </p:spPr>
      </p:pic>
      <p:pic>
        <p:nvPicPr>
          <p:cNvPr id="4099" name="Picture 3" descr="D:\Рабочий стол\Новая папка (2)\100_79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714620"/>
            <a:ext cx="3584448" cy="2688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Пожежні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шафи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  <p:pic>
        <p:nvPicPr>
          <p:cNvPr id="5122" name="Picture 2" descr="D:\Рабочий стол\Новая папка (2)\100_7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857628"/>
            <a:ext cx="3584448" cy="2688336"/>
          </a:xfrm>
          <a:prstGeom prst="rect">
            <a:avLst/>
          </a:prstGeom>
          <a:noFill/>
        </p:spPr>
      </p:pic>
      <p:pic>
        <p:nvPicPr>
          <p:cNvPr id="5123" name="Picture 3" descr="D:\Рабочий стол\Новая папка (2)\100_7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857628"/>
            <a:ext cx="3584448" cy="2688336"/>
          </a:xfrm>
          <a:prstGeom prst="rect">
            <a:avLst/>
          </a:prstGeom>
          <a:noFill/>
        </p:spPr>
      </p:pic>
      <p:pic>
        <p:nvPicPr>
          <p:cNvPr id="5124" name="Picture 4" descr="D:\Рабочий стол\Новая папка (2)\100_7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214422"/>
            <a:ext cx="3072384" cy="2304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ютери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Рабочий стол\Новая папка\20160915_125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000240"/>
            <a:ext cx="7339584" cy="4128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350</Words>
  <PresentationFormat>Экран (4:3)</PresentationFormat>
  <Paragraphs>135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Матеріальні цінності,  що придбані за кошти Київської міської державної адміністрації, Шевченківської районної в місті Києві державної адміністрації, управління освіти та за сприяння депутата Київради Антонової О.Ю.  для спеціалізованої школи  І-ІІІ ступенів №102  у 2016 році</vt:lpstr>
      <vt:lpstr>Слайд 2</vt:lpstr>
      <vt:lpstr>Слайд 3</vt:lpstr>
      <vt:lpstr>Спортивний інвентар</vt:lpstr>
      <vt:lpstr>Водонагрівач (125 л)</vt:lpstr>
      <vt:lpstr>Холодильник “Атлант”</vt:lpstr>
      <vt:lpstr>Глобуси</vt:lpstr>
      <vt:lpstr> Пожежні шафи </vt:lpstr>
      <vt:lpstr>Комп’ютери</vt:lpstr>
      <vt:lpstr>Мультимедійний комплекс</vt:lpstr>
      <vt:lpstr>Карти</vt:lpstr>
      <vt:lpstr>Туристичне спорядження</vt:lpstr>
      <vt:lpstr>Слайд 13</vt:lpstr>
      <vt:lpstr>Миючі засоби</vt:lpstr>
      <vt:lpstr>Учнівські столи і стільці</vt:lpstr>
      <vt:lpstr>Вогнегасники та пожежні рукави</vt:lpstr>
      <vt:lpstr>Кнопка тривожного сповіщення</vt:lpstr>
      <vt:lpstr>Камери спостереження</vt:lpstr>
      <vt:lpstr>Медикаменти, тонометри</vt:lpstr>
      <vt:lpstr>Папір </vt:lpstr>
      <vt:lpstr>Навісна стеля, енергозберігаючі лампи</vt:lpstr>
      <vt:lpstr>Навісна стеля  (перший, другий поверх)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Матеріальні цінності,  що придбані за кошти Київської міської державної адміністрації, Шевченківської районної в місті Києві державної адміністрації, управління освіти  для спеціалізованої школи І-ІІІ ступенів №102</dc:title>
  <cp:lastModifiedBy>k</cp:lastModifiedBy>
  <cp:revision>20</cp:revision>
  <dcterms:modified xsi:type="dcterms:W3CDTF">2017-01-26T11:51:38Z</dcterms:modified>
</cp:coreProperties>
</file>